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2" r:id="rId4"/>
    <p:sldId id="289" r:id="rId5"/>
    <p:sldId id="284" r:id="rId6"/>
    <p:sldId id="285" r:id="rId7"/>
    <p:sldId id="286" r:id="rId8"/>
    <p:sldId id="287" r:id="rId9"/>
    <p:sldId id="290" r:id="rId10"/>
    <p:sldId id="291" r:id="rId11"/>
    <p:sldId id="292" r:id="rId12"/>
    <p:sldId id="293" r:id="rId13"/>
    <p:sldId id="294" r:id="rId14"/>
    <p:sldId id="302" r:id="rId15"/>
    <p:sldId id="297" r:id="rId16"/>
    <p:sldId id="298" r:id="rId17"/>
    <p:sldId id="299" r:id="rId18"/>
    <p:sldId id="300" r:id="rId19"/>
  </p:sldIdLst>
  <p:sldSz cx="9144000" cy="6858000" type="screen4x3"/>
  <p:notesSz cx="6867525" cy="99949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4" autoAdjust="0"/>
    <p:restoredTop sz="94590" autoAdjust="0"/>
  </p:normalViewPr>
  <p:slideViewPr>
    <p:cSldViewPr>
      <p:cViewPr varScale="1">
        <p:scale>
          <a:sx n="81" d="100"/>
          <a:sy n="81" d="100"/>
        </p:scale>
        <p:origin x="118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5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98525" y="3165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a-DK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0820023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875758"/>
      </p:ext>
    </p:extLst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da-DK" smtClean="0"/>
              <a:t>Klik på ikonet for at tilføje et multimedieklip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194285"/>
      </p:ext>
    </p:extLst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071623"/>
      </p:ext>
    </p:extLst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da-DK" smtClean="0"/>
              <a:t>Klik på ikonet for at tilføje en tabel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227777"/>
      </p:ext>
    </p:extLst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115636"/>
      </p:ext>
    </p:extLst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og diagram eller organisations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da-DK" smtClean="0"/>
              <a:t>Klik på ikonet for at tilføje SmartArt-grafik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915000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7317432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632502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615638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958865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222756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578345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723467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9500827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8682223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62000">
              <a:schemeClr val="accent3">
                <a:lumMod val="0"/>
                <a:lumOff val="10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titeltypografien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masteren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teksttypografien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masteren</a:t>
            </a:r>
            <a:endParaRPr lang="en-US" dirty="0" smtClean="0"/>
          </a:p>
          <a:p>
            <a:pPr lvl="1"/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30748AA5-CE77-41E1-BEAE-72F728948B96}" type="datetimeFigureOut">
              <a:rPr lang="da-DK" smtClean="0"/>
              <a:t>01-05-2016</a:t>
            </a:fld>
            <a:endParaRPr lang="da-DK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da-DK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00C1D34-E213-412F-8B2E-1C0291635E49}" type="slidenum">
              <a:rPr lang="da-DK" smtClean="0"/>
              <a:t>‹nr.›</a:t>
            </a:fld>
            <a:endParaRPr lang="da-DK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50925" y="148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a-DK"/>
          </a:p>
        </p:txBody>
      </p:sp>
      <p:pic>
        <p:nvPicPr>
          <p:cNvPr id="2057" name="Picture 9" descr="D:\Data\Webdesign\dividers\r53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752600"/>
            <a:ext cx="5476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229600" y="228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236">
            <a:off x="8028384" y="223687"/>
            <a:ext cx="887016" cy="77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>
              <a:lumMod val="50000"/>
            </a:schemeClr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n"/>
        <a:defRPr kumimoji="1" sz="3200">
          <a:solidFill>
            <a:schemeClr val="bg2">
              <a:lumMod val="60000"/>
              <a:lumOff val="40000"/>
            </a:schemeClr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800">
          <a:solidFill>
            <a:schemeClr val="bg2">
              <a:lumMod val="60000"/>
              <a:lumOff val="40000"/>
            </a:schemeClr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0000"/>
        <a:buFont typeface="Monotype Sorts" pitchFamily="2" charset="2"/>
        <a:buChar char="n"/>
        <a:defRPr kumimoji="1" sz="2400">
          <a:solidFill>
            <a:schemeClr val="bg2">
              <a:lumMod val="60000"/>
              <a:lumOff val="40000"/>
            </a:schemeClr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bg2">
              <a:lumMod val="60000"/>
              <a:lumOff val="40000"/>
            </a:schemeClr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bg2">
              <a:lumMod val="60000"/>
              <a:lumOff val="40000"/>
            </a:schemeClr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dk/url?sa=i&amp;rct=j&amp;q=grafikkort+geforce&amp;source=images&amp;cd=&amp;cad=rja&amp;docid=TrsPzwuRsPj7HM&amp;tbnid=vHQdGJPtr6OcIM:&amp;ved=0CAUQjRw&amp;url=http://www.altomdata.dk/grafikkort-der-dobler-op&amp;ei=l_eHUZzpHo_Aswa9toHICQ&amp;bvm=bv.45960087,d.Yms&amp;psig=AFQjCNFRaOj_9Xrm-8EqaCOmCoUJ8itINA&amp;ust=13679515458791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dk/url?sa=i&amp;rct=j&amp;q=lydkort&amp;source=images&amp;cd=&amp;cad=rja&amp;docid=j9zMKBWsYiM1eM&amp;tbnid=4A-Zfs6lm-ktPM:&amp;ved=0CAUQjRw&amp;url=http://www.tweak.dk/nyheder2.php?id=20072&amp;ei=2veHUZfxD4fRtAbHuYDADA&amp;bvm=bv.45960087,d.Yms&amp;psig=AFQjCNE-mW1lLUPV2OewLerJqXqvSjTA5Q&amp;ust=136795170084770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dk/url?sa=i&amp;rct=j&amp;q=acer+iconia+w700&amp;source=images&amp;cd=&amp;cad=rja&amp;docid=c1CxpDwvWGGnuM&amp;tbnid=PymAanaeHrTWaM:&amp;ved=0CAUQjRw&amp;url=http://blog.laptopmag.com/acer-rolls-out-iconia-w510-w700-windows-8-tablets-keyboards-hd-screens-more&amp;ei=KQ6IUdW8EoqitAa5tYHgDQ&amp;bvm=bv.45960087,d.Yms&amp;psig=AFQjCNGyIiL8F8t9Du5oozMRFbT0odCJwg&amp;ust=136795732975033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ltomcomputer.dk/wp-content/image/p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dk/url?sa=i&amp;rct=j&amp;q=tablet&amp;source=images&amp;cd=&amp;cad=rja&amp;docid=9uek5_VjhXUjFM&amp;tbnid=SO-O0m1pk4852M:&amp;ved=0CAUQjRw&amp;url=http://pulse2.com/2012/09/20/dell-announces-latitude-10-tablet-6430u-ultrabook-and-optiplex-9010-all-in-one/&amp;ei=bZOHUdPwH8TDtQay8IHQBg&amp;psig=AFQjCNFO4eoW_fOnKikUM9nIEROwhRZI3w&amp;ust=1367925970211071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da-DK" dirty="0" err="1" smtClean="0"/>
              <a:t>PC’en</a:t>
            </a:r>
            <a:r>
              <a:rPr lang="da-DK" dirty="0" smtClean="0"/>
              <a:t> &amp; div. hardware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03648" y="2230016"/>
            <a:ext cx="6912768" cy="838944"/>
          </a:xfrm>
        </p:spPr>
        <p:txBody>
          <a:bodyPr/>
          <a:lstStyle/>
          <a:p>
            <a:pPr algn="r"/>
            <a:r>
              <a:rPr lang="da-DK" dirty="0" smtClean="0"/>
              <a:t>… mange IT-fagudtryk !!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755576" y="6156012"/>
            <a:ext cx="77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0000"/>
                </a:solidFill>
              </a:rPr>
              <a:t>v/Søren Noah:  snn@knord.dk      www.noah2900.dk/hgweb </a:t>
            </a:r>
            <a:endParaRPr lang="da-DK" b="1" dirty="0">
              <a:solidFill>
                <a:srgbClr val="000000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0011"/>
            <a:ext cx="2574508" cy="20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79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Butikken …in real </a:t>
            </a:r>
            <a:r>
              <a:rPr lang="da-DK" dirty="0" err="1" smtClean="0"/>
              <a:t>life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RAM = butikken … her foregår selve ekspeditionen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Harddisk = lageret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Processor = ekspedienten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05064"/>
            <a:ext cx="2152546" cy="195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514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Computeren arbejder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Hvis butikken er meget lille (= meget lidt RAM-hukommelse), så skal ekspedienten hele tiden ud på lageret efter varer. Ekspeditionen </a:t>
            </a:r>
            <a:r>
              <a:rPr lang="da-DK" sz="2800" dirty="0" err="1" smtClean="0">
                <a:solidFill>
                  <a:srgbClr val="FF0000"/>
                </a:solidFill>
              </a:rPr>
              <a:t>ta’r</a:t>
            </a:r>
            <a:r>
              <a:rPr lang="da-DK" sz="2800" dirty="0" smtClean="0">
                <a:solidFill>
                  <a:srgbClr val="FF0000"/>
                </a:solidFill>
              </a:rPr>
              <a:t> lang tid </a:t>
            </a:r>
            <a:r>
              <a:rPr lang="da-DK" sz="2800" dirty="0" smtClean="0"/>
              <a:t>!</a:t>
            </a:r>
            <a:br>
              <a:rPr lang="da-DK" sz="2800" dirty="0" smtClean="0"/>
            </a:br>
            <a:endParaRPr lang="da-DK" sz="2800" dirty="0" smtClean="0"/>
          </a:p>
          <a:p>
            <a:r>
              <a:rPr lang="da-DK" sz="2800" dirty="0" smtClean="0"/>
              <a:t>Hvis butikken er STOR (= meget RAM-hukommelse), så kan ekspedienten oftere snuppe varerne lige oppe på hylden. Det går </a:t>
            </a:r>
            <a:r>
              <a:rPr lang="da-DK" sz="2800" dirty="0" smtClean="0">
                <a:solidFill>
                  <a:srgbClr val="FF0000"/>
                </a:solidFill>
              </a:rPr>
              <a:t>hurtigere</a:t>
            </a:r>
            <a:r>
              <a:rPr lang="da-DK" sz="2800" dirty="0" smtClean="0"/>
              <a:t> !!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09290607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Udvidelses-kort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743944"/>
          </a:xfrm>
        </p:spPr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Grafikkortet</a:t>
            </a:r>
            <a:r>
              <a:rPr lang="da-DK" dirty="0" smtClean="0"/>
              <a:t> og </a:t>
            </a:r>
            <a:r>
              <a:rPr lang="da-DK" dirty="0" smtClean="0">
                <a:solidFill>
                  <a:srgbClr val="FF0000"/>
                </a:solidFill>
              </a:rPr>
              <a:t>lydkortet</a:t>
            </a:r>
            <a:r>
              <a:rPr lang="da-DK" dirty="0" smtClean="0"/>
              <a:t> betyder kun noget specielt, hvis man går meget op i de nyeste computerspil eller stiller særlig store krav til lydkvaliteten (f.eks. laver musik selv)</a:t>
            </a:r>
            <a:endParaRPr lang="da-DK" dirty="0"/>
          </a:p>
        </p:txBody>
      </p:sp>
      <p:pic>
        <p:nvPicPr>
          <p:cNvPr id="1026" name="Picture 2" descr="http://media.audio.dk/imageCopies/20110525/nvidia-geforce-gtx-460_imageCopy_e85639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914">
            <a:off x="1043608" y="4653136"/>
            <a:ext cx="321974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weak.dk/uploads/0905/asus_announces_new_xonar_ds_7.1_channel_audio_card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45" y="4149080"/>
            <a:ext cx="41531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65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SSD-harddiske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606280" cy="4114800"/>
          </a:xfrm>
        </p:spPr>
        <p:txBody>
          <a:bodyPr/>
          <a:lstStyle/>
          <a:p>
            <a:r>
              <a:rPr lang="da-DK" dirty="0" smtClean="0"/>
              <a:t>SSD = Solid State Disk</a:t>
            </a:r>
          </a:p>
          <a:p>
            <a:r>
              <a:rPr lang="da-DK" dirty="0" smtClean="0"/>
              <a:t>En ny type harddisk uden bevægelige dele – faktisk lige som en USB-nøgle</a:t>
            </a:r>
          </a:p>
          <a:p>
            <a:r>
              <a:rPr lang="da-DK" dirty="0" smtClean="0"/>
              <a:t>Den er utrolig hurtig og fylder meget lidt</a:t>
            </a:r>
          </a:p>
          <a:p>
            <a:r>
              <a:rPr lang="da-DK" dirty="0"/>
              <a:t>K</a:t>
            </a:r>
            <a:r>
              <a:rPr lang="da-DK" dirty="0" smtClean="0"/>
              <a:t>an (indtil videre) ikke indeholde så meget som de gammeldags HDD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36096" y="2194520"/>
            <a:ext cx="3022104" cy="41148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da-DK" sz="2000" dirty="0" smtClean="0"/>
              <a:t>De meget små og tynde bærbare computere </a:t>
            </a:r>
            <a:r>
              <a:rPr lang="da-DK" sz="2000" dirty="0"/>
              <a:t>(</a:t>
            </a:r>
            <a:r>
              <a:rPr lang="da-DK" sz="2000" dirty="0" err="1"/>
              <a:t>ultrabooks</a:t>
            </a:r>
            <a:r>
              <a:rPr lang="da-DK" sz="2000" dirty="0"/>
              <a:t>) </a:t>
            </a:r>
            <a:r>
              <a:rPr lang="da-DK" sz="2000" dirty="0" smtClean="0"/>
              <a:t>har kun denne type harddisk</a:t>
            </a:r>
            <a:br>
              <a:rPr lang="da-DK" sz="2000" dirty="0" smtClean="0"/>
            </a:br>
            <a:endParaRPr lang="da-DK" sz="2000" dirty="0" smtClean="0"/>
          </a:p>
          <a:p>
            <a:r>
              <a:rPr lang="da-DK" sz="2000" dirty="0" smtClean="0"/>
              <a:t>De indeholder (indtil videre) kun ca. 120 GB plads – ikke meget i forhold til de normale harddiske med op til 1000 GB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69351205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Traditionel harddisk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128792" cy="40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433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Styresystem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r>
              <a:rPr lang="da-DK" dirty="0" smtClean="0"/>
              <a:t>Hvis man køber en Mac, så hedder styresystemet </a:t>
            </a:r>
            <a:r>
              <a:rPr lang="da-DK" dirty="0" smtClean="0">
                <a:solidFill>
                  <a:srgbClr val="FF0000"/>
                </a:solidFill>
              </a:rPr>
              <a:t>OS-X</a:t>
            </a:r>
            <a:r>
              <a:rPr lang="da-DK" dirty="0" smtClean="0"/>
              <a:t> … (OS-10)</a:t>
            </a:r>
          </a:p>
          <a:p>
            <a:r>
              <a:rPr lang="da-DK" dirty="0" smtClean="0"/>
              <a:t>Køber man en PC, så hedder det sikkert </a:t>
            </a:r>
            <a:r>
              <a:rPr lang="da-DK" dirty="0" smtClean="0">
                <a:solidFill>
                  <a:srgbClr val="FF0000"/>
                </a:solidFill>
              </a:rPr>
              <a:t>Windows</a:t>
            </a:r>
          </a:p>
          <a:p>
            <a:pPr lvl="1"/>
            <a:r>
              <a:rPr lang="da-DK" dirty="0" smtClean="0"/>
              <a:t>Windows 8.1 eller 10 (fungerer også med ”touch-screen” = man kan trykke på skærmen med sine fedtede fingre) kører på både smartphone, tablet og </a:t>
            </a:r>
            <a:r>
              <a:rPr lang="da-DK" dirty="0" smtClean="0"/>
              <a:t>(bærbar) </a:t>
            </a:r>
            <a:r>
              <a:rPr lang="da-DK" dirty="0" smtClean="0"/>
              <a:t>PC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86156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”Tablets”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Det er den typer maskiner, som vi kender fra </a:t>
            </a:r>
            <a:r>
              <a:rPr lang="da-DK" dirty="0" err="1" smtClean="0"/>
              <a:t>iPad’en</a:t>
            </a:r>
            <a:r>
              <a:rPr lang="da-DK" dirty="0" smtClean="0"/>
              <a:t> og den slags:</a:t>
            </a:r>
          </a:p>
          <a:p>
            <a:pPr lvl="1"/>
            <a:r>
              <a:rPr lang="da-DK" dirty="0" smtClean="0"/>
              <a:t>Det er egentlig en mellemting mellem en </a:t>
            </a:r>
            <a:r>
              <a:rPr lang="da-DK" dirty="0" err="1" smtClean="0"/>
              <a:t>smartphone</a:t>
            </a:r>
            <a:r>
              <a:rPr lang="da-DK" dirty="0" smtClean="0"/>
              <a:t> og en bærbar computer</a:t>
            </a:r>
          </a:p>
          <a:p>
            <a:pPr lvl="1"/>
            <a:r>
              <a:rPr lang="da-DK" dirty="0" smtClean="0"/>
              <a:t>Men det er ikke rigtig nogen af delene</a:t>
            </a:r>
          </a:p>
          <a:p>
            <a:pPr lvl="1"/>
            <a:r>
              <a:rPr lang="da-DK" dirty="0" smtClean="0"/>
              <a:t>Er det bare dyrt legetøj …?</a:t>
            </a:r>
          </a:p>
          <a:p>
            <a:pPr lvl="1"/>
            <a:r>
              <a:rPr lang="da-DK" dirty="0" err="1" smtClean="0"/>
              <a:t>Apple’s</a:t>
            </a:r>
            <a:r>
              <a:rPr lang="da-DK" dirty="0" smtClean="0"/>
              <a:t> iPad har fået utallige konkurrenter, som også er billigere (nogle m. </a:t>
            </a:r>
            <a:r>
              <a:rPr lang="da-DK" dirty="0" err="1" smtClean="0"/>
              <a:t>Google’s</a:t>
            </a:r>
            <a:r>
              <a:rPr lang="da-DK" dirty="0" smtClean="0"/>
              <a:t> Android-system eller Windows 8)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537368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fede tablet 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023864"/>
          </a:xfrm>
        </p:spPr>
        <p:txBody>
          <a:bodyPr/>
          <a:lstStyle/>
          <a:p>
            <a:r>
              <a:rPr lang="da-DK" sz="2400" dirty="0" smtClean="0"/>
              <a:t>F.eks. ACER har lavet en bærbar PC, hvor man kan ”knappe skærmen af” og benytte den som tablet – med tastatur på skærmen og Windows </a:t>
            </a:r>
            <a:r>
              <a:rPr lang="da-DK" sz="2400" dirty="0" smtClean="0"/>
              <a:t>10 </a:t>
            </a:r>
            <a:r>
              <a:rPr lang="da-DK" sz="2400" dirty="0" smtClean="0"/>
              <a:t>!! Sådan en maskine kan jo køre alle Windows-programmerne inkl. </a:t>
            </a:r>
            <a:r>
              <a:rPr lang="da-DK" sz="2400" dirty="0"/>
              <a:t>h</a:t>
            </a:r>
            <a:r>
              <a:rPr lang="da-DK" sz="2400" dirty="0" smtClean="0"/>
              <a:t>ele Office-pakken og ikke bare de små </a:t>
            </a:r>
            <a:r>
              <a:rPr lang="da-DK" sz="2400" dirty="0" err="1" smtClean="0"/>
              <a:t>apps</a:t>
            </a:r>
            <a:r>
              <a:rPr lang="da-DK" sz="2400" dirty="0" smtClean="0"/>
              <a:t>.</a:t>
            </a:r>
            <a:endParaRPr lang="da-DK" sz="2400" dirty="0"/>
          </a:p>
        </p:txBody>
      </p:sp>
      <p:pic>
        <p:nvPicPr>
          <p:cNvPr id="2050" name="Picture 2" descr="http://blog.laptopmag.com/wpress/wp-content/uploads/2012/06/Acer-Iconias-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45" y="3656112"/>
            <a:ext cx="5400600" cy="286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059832" y="6011996"/>
            <a:ext cx="2952328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0000"/>
                </a:solidFill>
              </a:rPr>
              <a:t>ACER </a:t>
            </a:r>
            <a:r>
              <a:rPr lang="da-DK" dirty="0" err="1" smtClean="0">
                <a:solidFill>
                  <a:srgbClr val="000000"/>
                </a:solidFill>
              </a:rPr>
              <a:t>Iconia</a:t>
            </a:r>
            <a:r>
              <a:rPr lang="da-DK" dirty="0" smtClean="0">
                <a:solidFill>
                  <a:srgbClr val="000000"/>
                </a:solidFill>
              </a:rPr>
              <a:t> Tab W700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624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svære valg. 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5182344" cy="4114800"/>
          </a:xfrm>
        </p:spPr>
        <p:txBody>
          <a:bodyPr/>
          <a:lstStyle/>
          <a:p>
            <a:r>
              <a:rPr lang="da-DK" dirty="0" smtClean="0"/>
              <a:t>Hvad skal jeg vælge ?</a:t>
            </a:r>
          </a:p>
          <a:p>
            <a:r>
              <a:rPr lang="da-DK" dirty="0" smtClean="0"/>
              <a:t>Hvad skal den bruges til ?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Hvad afgør mit valg ?</a:t>
            </a:r>
          </a:p>
          <a:p>
            <a:pPr lvl="1"/>
            <a:r>
              <a:rPr lang="da-DK" dirty="0" smtClean="0"/>
              <a:t>Pris </a:t>
            </a:r>
            <a:r>
              <a:rPr lang="da-DK" smtClean="0"/>
              <a:t>(Windows)</a:t>
            </a:r>
            <a:endParaRPr lang="da-DK" dirty="0" smtClean="0"/>
          </a:p>
          <a:p>
            <a:pPr lvl="1"/>
            <a:r>
              <a:rPr lang="da-DK" dirty="0" smtClean="0"/>
              <a:t>Krav til ydelse (spil)</a:t>
            </a:r>
          </a:p>
          <a:p>
            <a:pPr lvl="1"/>
            <a:r>
              <a:rPr lang="da-DK" dirty="0" smtClean="0"/>
              <a:t>Trend og branding (Apple)</a:t>
            </a:r>
            <a:br>
              <a:rPr lang="da-DK" dirty="0" smtClean="0"/>
            </a:br>
            <a:endParaRPr lang="da-DK" dirty="0" smtClean="0"/>
          </a:p>
          <a:p>
            <a:pPr lvl="1"/>
            <a:r>
              <a:rPr lang="da-DK" dirty="0" smtClean="0"/>
              <a:t>Stationær, bærbar el. tablet ?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2544514" cy="20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4737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vigtigt i 2016 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02224" cy="4114800"/>
          </a:xfrm>
        </p:spPr>
        <p:txBody>
          <a:bodyPr/>
          <a:lstStyle/>
          <a:p>
            <a:r>
              <a:rPr lang="da-DK" dirty="0" smtClean="0"/>
              <a:t>Processor (</a:t>
            </a:r>
            <a:r>
              <a:rPr lang="da-DK" dirty="0" err="1" smtClean="0"/>
              <a:t>gigaherz</a:t>
            </a:r>
            <a:r>
              <a:rPr lang="da-DK" dirty="0" smtClean="0"/>
              <a:t>)</a:t>
            </a:r>
          </a:p>
          <a:p>
            <a:r>
              <a:rPr lang="da-DK" dirty="0" smtClean="0"/>
              <a:t>RAM (gigabytes)</a:t>
            </a:r>
          </a:p>
          <a:p>
            <a:r>
              <a:rPr lang="da-DK" dirty="0" smtClean="0"/>
              <a:t>Harddisk (gigabytes)</a:t>
            </a:r>
          </a:p>
          <a:p>
            <a:r>
              <a:rPr lang="da-DK" dirty="0" smtClean="0"/>
              <a:t>Styresystem</a:t>
            </a:r>
          </a:p>
          <a:p>
            <a:r>
              <a:rPr lang="da-DK" dirty="0" smtClean="0"/>
              <a:t>Skærm</a:t>
            </a:r>
          </a:p>
          <a:p>
            <a:r>
              <a:rPr lang="da-DK" dirty="0" smtClean="0"/>
              <a:t>Tilslutninger (USB 3.0)</a:t>
            </a:r>
            <a:endParaRPr lang="da-DK" dirty="0"/>
          </a:p>
          <a:p>
            <a:r>
              <a:rPr lang="da-DK" dirty="0" smtClean="0"/>
              <a:t>Grafikkort ?</a:t>
            </a:r>
          </a:p>
          <a:p>
            <a:r>
              <a:rPr lang="da-DK" dirty="0" smtClean="0"/>
              <a:t>Lydkort ?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50">
            <a:off x="5124040" y="2644892"/>
            <a:ext cx="3377182" cy="253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616634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Valg af computer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095872"/>
          </a:xfrm>
        </p:spPr>
        <p:txBody>
          <a:bodyPr/>
          <a:lstStyle/>
          <a:p>
            <a:r>
              <a:rPr lang="da-DK" dirty="0" smtClean="0"/>
              <a:t>Hvad skal du bruge den til (behov) ?</a:t>
            </a:r>
          </a:p>
          <a:p>
            <a:r>
              <a:rPr lang="da-DK" dirty="0" smtClean="0"/>
              <a:t>PC eller Mac (hvad er forskellen) ?</a:t>
            </a:r>
          </a:p>
          <a:p>
            <a:r>
              <a:rPr lang="da-DK" dirty="0" smtClean="0"/>
              <a:t>Stationær, bærbar eller tablet ?</a:t>
            </a:r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1026" name="Picture 2" descr="http://altomcomputer.dk/wp-content/image/p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6" y="436510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p530-lill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52664"/>
            <a:ext cx="1981994" cy="16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server.pulse2.com/uploads/2012/09/latitude-10-tablet.jpe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2711" r="9852" b="10255"/>
          <a:stretch/>
        </p:blipFill>
        <p:spPr bwMode="auto">
          <a:xfrm>
            <a:off x="6168913" y="4869160"/>
            <a:ext cx="2219511" cy="125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/>
          <p:cNvCxnSpPr/>
          <p:nvPr/>
        </p:nvCxnSpPr>
        <p:spPr bwMode="auto">
          <a:xfrm>
            <a:off x="2051720" y="3717032"/>
            <a:ext cx="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Lige pilforbindelse 9"/>
          <p:cNvCxnSpPr/>
          <p:nvPr/>
        </p:nvCxnSpPr>
        <p:spPr bwMode="auto">
          <a:xfrm>
            <a:off x="3773095" y="3717032"/>
            <a:ext cx="582881" cy="8356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pilforbindelse 11"/>
          <p:cNvCxnSpPr/>
          <p:nvPr/>
        </p:nvCxnSpPr>
        <p:spPr bwMode="auto">
          <a:xfrm>
            <a:off x="6189391" y="3717032"/>
            <a:ext cx="542849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990220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Bundkort (</a:t>
            </a:r>
            <a:r>
              <a:rPr lang="da-DK" dirty="0" err="1" smtClean="0"/>
              <a:t>motherboard</a:t>
            </a:r>
            <a:r>
              <a:rPr lang="da-DK" dirty="0" smtClean="0"/>
              <a:t>)</a:t>
            </a:r>
            <a:endParaRPr lang="da-DK" dirty="0"/>
          </a:p>
        </p:txBody>
      </p:sp>
      <p:pic>
        <p:nvPicPr>
          <p:cNvPr id="1026" name="Picture 2" descr="Computer Motherboard 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87021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0215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Processoren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Computerens ”hjerne” hvor alt det hårde regnearbejde foregår</a:t>
            </a:r>
          </a:p>
          <a:p>
            <a:r>
              <a:rPr lang="da-DK" dirty="0" smtClean="0"/>
              <a:t>Dens </a:t>
            </a:r>
            <a:r>
              <a:rPr lang="da-DK" dirty="0" err="1" smtClean="0"/>
              <a:t>arbejds</a:t>
            </a:r>
            <a:r>
              <a:rPr lang="da-DK" dirty="0" smtClean="0"/>
              <a:t>-hastighed måles </a:t>
            </a:r>
            <a:r>
              <a:rPr lang="da-DK" dirty="0" err="1" smtClean="0"/>
              <a:t>herz</a:t>
            </a:r>
            <a:r>
              <a:rPr lang="da-DK" dirty="0" smtClean="0"/>
              <a:t> – rigtig mange </a:t>
            </a:r>
            <a:r>
              <a:rPr lang="da-DK" dirty="0" err="1" smtClean="0"/>
              <a:t>herz</a:t>
            </a:r>
            <a:r>
              <a:rPr lang="da-DK" dirty="0"/>
              <a:t> </a:t>
            </a:r>
            <a:r>
              <a:rPr lang="da-DK" dirty="0" smtClean="0"/>
              <a:t>! Så derfor kaldes det ofte for </a:t>
            </a:r>
            <a:r>
              <a:rPr lang="da-DK" dirty="0" err="1" smtClean="0"/>
              <a:t>gigaherz</a:t>
            </a:r>
            <a:r>
              <a:rPr lang="da-DK" dirty="0" smtClean="0"/>
              <a:t> (GHz)</a:t>
            </a:r>
          </a:p>
          <a:p>
            <a:r>
              <a:rPr lang="da-DK" dirty="0" smtClean="0"/>
              <a:t>Processoren siger noget om, </a:t>
            </a:r>
            <a:br>
              <a:rPr lang="da-DK" dirty="0" smtClean="0"/>
            </a:br>
            <a:r>
              <a:rPr lang="da-DK" dirty="0" smtClean="0"/>
              <a:t>hvor gammel en computer er !</a:t>
            </a:r>
          </a:p>
          <a:p>
            <a:pPr lvl="1"/>
            <a:r>
              <a:rPr lang="da-DK" dirty="0" smtClean="0"/>
              <a:t>Intel eller AMD ?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405">
            <a:off x="7092280" y="4437112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3198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Selve </a:t>
            </a:r>
            <a:r>
              <a:rPr lang="da-DK" dirty="0" err="1" smtClean="0"/>
              <a:t>mikro-processoren</a:t>
            </a:r>
            <a:r>
              <a:rPr lang="da-DK" dirty="0" smtClean="0"/>
              <a:t> er på størrelse med </a:t>
            </a:r>
            <a:r>
              <a:rPr lang="da-DK" dirty="0" err="1" smtClean="0"/>
              <a:t>tommelfinger-negl</a:t>
            </a:r>
            <a:endParaRPr lang="da-DK" dirty="0" smtClean="0"/>
          </a:p>
          <a:p>
            <a:r>
              <a:rPr lang="da-DK" dirty="0" smtClean="0"/>
              <a:t>Kaldes også en CPU (= Central Processing Unit)</a:t>
            </a:r>
          </a:p>
          <a:p>
            <a:r>
              <a:rPr lang="da-DK" dirty="0" smtClean="0"/>
              <a:t>Den sidder fast på det såkaldte bundkort (eng: </a:t>
            </a:r>
            <a:r>
              <a:rPr lang="da-DK" dirty="0" err="1" smtClean="0"/>
              <a:t>motherboard</a:t>
            </a:r>
            <a:r>
              <a:rPr lang="da-DK" dirty="0" smtClean="0"/>
              <a:t>)</a:t>
            </a:r>
            <a:br>
              <a:rPr lang="da-DK" dirty="0" smtClean="0"/>
            </a:br>
            <a:r>
              <a:rPr lang="da-DK" sz="2000" dirty="0" smtClean="0"/>
              <a:t>(i gamle dage lå det nede i ”bunden” af kabinettet – ligesom i den bærbare computer i dag)</a:t>
            </a:r>
          </a:p>
        </p:txBody>
      </p:sp>
    </p:spTree>
    <p:extLst>
      <p:ext uri="{BB962C8B-B14F-4D97-AF65-F5344CB8AC3E}">
        <p14:creationId xmlns:p14="http://schemas.microsoft.com/office/powerpoint/2010/main" val="264261143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Måle-enheder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3744416"/>
          </a:xfrm>
        </p:spPr>
        <p:txBody>
          <a:bodyPr/>
          <a:lstStyle/>
          <a:p>
            <a:r>
              <a:rPr lang="da-DK" dirty="0" smtClean="0"/>
              <a:t>1 bit kan være 0 eller 1</a:t>
            </a:r>
          </a:p>
          <a:p>
            <a:r>
              <a:rPr lang="da-DK" dirty="0" smtClean="0"/>
              <a:t>8 bit = 1 byte</a:t>
            </a:r>
          </a:p>
          <a:p>
            <a:r>
              <a:rPr lang="da-DK" dirty="0" smtClean="0"/>
              <a:t>1024 bytes = 1 kilobyte (KB)</a:t>
            </a:r>
          </a:p>
          <a:p>
            <a:r>
              <a:rPr lang="da-DK" dirty="0" smtClean="0"/>
              <a:t>1024 KB = 1 megabyte (MB)</a:t>
            </a:r>
          </a:p>
          <a:p>
            <a:r>
              <a:rPr lang="da-DK" dirty="0" smtClean="0"/>
              <a:t>1024 MB = 1 gigabyte (GB)</a:t>
            </a:r>
          </a:p>
          <a:p>
            <a:r>
              <a:rPr lang="da-DK" dirty="0" smtClean="0"/>
              <a:t>1024 GB = 1 </a:t>
            </a:r>
            <a:r>
              <a:rPr lang="da-DK" dirty="0" err="1" smtClean="0"/>
              <a:t>terabyte</a:t>
            </a:r>
            <a:r>
              <a:rPr lang="da-DK" dirty="0" smtClean="0"/>
              <a:t> (TB)</a:t>
            </a:r>
            <a:endParaRPr lang="da-DK" dirty="0"/>
          </a:p>
          <a:p>
            <a:pPr marL="0" indent="0">
              <a:buNone/>
            </a:pPr>
            <a:r>
              <a:rPr lang="da-DK" sz="2800" dirty="0" smtClean="0"/>
              <a:t>Hvorfor hedder det ikke bare ”1000” ??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Højrepil 3"/>
          <p:cNvSpPr/>
          <p:nvPr/>
        </p:nvSpPr>
        <p:spPr bwMode="auto">
          <a:xfrm>
            <a:off x="7380312" y="5661248"/>
            <a:ext cx="1296144" cy="36004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315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To-tals</a:t>
            </a:r>
            <a:r>
              <a:rPr lang="da-DK" dirty="0" smtClean="0"/>
              <a:t> systemet 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… består kun af 2 tal (cifre): 0 og 1</a:t>
            </a:r>
          </a:p>
          <a:p>
            <a:r>
              <a:rPr lang="da-DK" dirty="0" smtClean="0"/>
              <a:t>Når processoren arbejder med programmer og data, så er det faktisk en </a:t>
            </a:r>
            <a:r>
              <a:rPr lang="da-DK" dirty="0" err="1" smtClean="0"/>
              <a:t>laaaaang</a:t>
            </a:r>
            <a:r>
              <a:rPr lang="da-DK" dirty="0" smtClean="0"/>
              <a:t> række af nuller og </a:t>
            </a:r>
            <a:r>
              <a:rPr lang="da-DK" dirty="0" err="1" smtClean="0"/>
              <a:t>et-taller</a:t>
            </a:r>
            <a:endParaRPr lang="da-DK" dirty="0" smtClean="0"/>
          </a:p>
          <a:p>
            <a:r>
              <a:rPr lang="da-DK" dirty="0" smtClean="0"/>
              <a:t>1024 er faktisk lige med 2x2x2x2x2x2x2x2x2x2 = 2</a:t>
            </a:r>
            <a:r>
              <a:rPr lang="da-DK" baseline="30000" dirty="0" smtClean="0"/>
              <a:t>10</a:t>
            </a:r>
          </a:p>
          <a:p>
            <a:r>
              <a:rPr lang="da-DK" dirty="0" smtClean="0"/>
              <a:t>Ofte ses disse tal indenfor IT: 2-4-8-16-32-64-128-256-512-1024-2048 </a:t>
            </a:r>
            <a:r>
              <a:rPr lang="da-DK" dirty="0" err="1" smtClean="0"/>
              <a:t>o.s.v</a:t>
            </a:r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360783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RAM og harddisk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Begge dele handler om ”</a:t>
            </a:r>
            <a:r>
              <a:rPr lang="da-DK" dirty="0" smtClean="0">
                <a:solidFill>
                  <a:srgbClr val="FF0000"/>
                </a:solidFill>
              </a:rPr>
              <a:t>hukommelse</a:t>
            </a:r>
            <a:r>
              <a:rPr lang="da-DK" dirty="0" smtClean="0"/>
              <a:t>”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>
                <a:solidFill>
                  <a:srgbClr val="FF0000"/>
                </a:solidFill>
              </a:rPr>
              <a:t>RAM</a:t>
            </a:r>
            <a:r>
              <a:rPr lang="da-DK" dirty="0" smtClean="0"/>
              <a:t> (</a:t>
            </a:r>
            <a:r>
              <a:rPr lang="da-DK" dirty="0" err="1" smtClean="0"/>
              <a:t>Random</a:t>
            </a:r>
            <a:r>
              <a:rPr lang="da-DK" dirty="0" smtClean="0"/>
              <a:t> Access Memory) er arbejdshukommelse. Tømmes helt, når du slukker computeren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Harddisken</a:t>
            </a:r>
            <a:r>
              <a:rPr lang="da-DK" dirty="0" smtClean="0"/>
              <a:t> er langtidshukommelsen – her ligger tingene, indtil du sletter dem (eller en virus gør det for dig)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78533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h_pp_skabelon">
  <a:themeElements>
    <a:clrScheme name="Kontortema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Kontorte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ontortema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noah_pp_skabelon</Template>
  <TotalTime>2381</TotalTime>
  <Words>582</Words>
  <Application>Microsoft Office PowerPoint</Application>
  <PresentationFormat>Skærmshow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Monotype Sorts</vt:lpstr>
      <vt:lpstr>Tahoma</vt:lpstr>
      <vt:lpstr>Times New Roman</vt:lpstr>
      <vt:lpstr>noah_pp_skabelon</vt:lpstr>
      <vt:lpstr>PC’en &amp; div. hardware</vt:lpstr>
      <vt:lpstr>Hvad er vigtigt i 2016 ?</vt:lpstr>
      <vt:lpstr>Valg af computer</vt:lpstr>
      <vt:lpstr>Bundkort (motherboard)</vt:lpstr>
      <vt:lpstr>Processoren</vt:lpstr>
      <vt:lpstr>Processor</vt:lpstr>
      <vt:lpstr>Måle-enheder</vt:lpstr>
      <vt:lpstr>To-tals systemet …</vt:lpstr>
      <vt:lpstr>RAM og harddisk</vt:lpstr>
      <vt:lpstr>Butikken …in real life</vt:lpstr>
      <vt:lpstr>Computeren arbejder</vt:lpstr>
      <vt:lpstr>Udvidelses-kort</vt:lpstr>
      <vt:lpstr>SSD-harddiske</vt:lpstr>
      <vt:lpstr>Traditionel harddisk</vt:lpstr>
      <vt:lpstr>Styresystem</vt:lpstr>
      <vt:lpstr>”Tablets”</vt:lpstr>
      <vt:lpstr>Den fede tablet ?</vt:lpstr>
      <vt:lpstr>Det svære valg. …</vt:lpstr>
    </vt:vector>
  </TitlesOfParts>
  <Company>Niels Brock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Kontaktlærertimer</dc:title>
  <dc:creator>Søren Nielsen</dc:creator>
  <cp:lastModifiedBy>Søren Nielsen</cp:lastModifiedBy>
  <cp:revision>276</cp:revision>
  <cp:lastPrinted>2013-03-05T16:28:01Z</cp:lastPrinted>
  <dcterms:created xsi:type="dcterms:W3CDTF">2012-08-28T20:33:16Z</dcterms:created>
  <dcterms:modified xsi:type="dcterms:W3CDTF">2016-05-01T15:06:48Z</dcterms:modified>
</cp:coreProperties>
</file>